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5105"/>
    <a:srgbClr val="6B36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8" d="100"/>
          <a:sy n="108" d="100"/>
        </p:scale>
        <p:origin x="-1112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11112-4CA8-0A48-A073-9EEE5F41F1FA}" type="datetimeFigureOut">
              <a:rPr lang="fr-FR" smtClean="0"/>
              <a:t>11/06/20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2C4B-6C69-FA45-91A9-0EF362E8345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1164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11112-4CA8-0A48-A073-9EEE5F41F1FA}" type="datetimeFigureOut">
              <a:rPr lang="fr-FR" smtClean="0"/>
              <a:t>11/06/20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2C4B-6C69-FA45-91A9-0EF362E8345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4852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11112-4CA8-0A48-A073-9EEE5F41F1FA}" type="datetimeFigureOut">
              <a:rPr lang="fr-FR" smtClean="0"/>
              <a:t>11/06/20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2C4B-6C69-FA45-91A9-0EF362E8345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1636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11112-4CA8-0A48-A073-9EEE5F41F1FA}" type="datetimeFigureOut">
              <a:rPr lang="fr-FR" smtClean="0"/>
              <a:t>11/06/20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2C4B-6C69-FA45-91A9-0EF362E8345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417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11112-4CA8-0A48-A073-9EEE5F41F1FA}" type="datetimeFigureOut">
              <a:rPr lang="fr-FR" smtClean="0"/>
              <a:t>11/06/20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2C4B-6C69-FA45-91A9-0EF362E8345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3429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11112-4CA8-0A48-A073-9EEE5F41F1FA}" type="datetimeFigureOut">
              <a:rPr lang="fr-FR" smtClean="0"/>
              <a:t>11/06/20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2C4B-6C69-FA45-91A9-0EF362E8345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7074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11112-4CA8-0A48-A073-9EEE5F41F1FA}" type="datetimeFigureOut">
              <a:rPr lang="fr-FR" smtClean="0"/>
              <a:t>11/06/20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2C4B-6C69-FA45-91A9-0EF362E8345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8846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11112-4CA8-0A48-A073-9EEE5F41F1FA}" type="datetimeFigureOut">
              <a:rPr lang="fr-FR" smtClean="0"/>
              <a:t>11/06/20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2C4B-6C69-FA45-91A9-0EF362E8345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051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11112-4CA8-0A48-A073-9EEE5F41F1FA}" type="datetimeFigureOut">
              <a:rPr lang="fr-FR" smtClean="0"/>
              <a:t>11/06/20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2C4B-6C69-FA45-91A9-0EF362E8345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2414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11112-4CA8-0A48-A073-9EEE5F41F1FA}" type="datetimeFigureOut">
              <a:rPr lang="fr-FR" smtClean="0"/>
              <a:t>11/06/20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2C4B-6C69-FA45-91A9-0EF362E8345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9392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11112-4CA8-0A48-A073-9EEE5F41F1FA}" type="datetimeFigureOut">
              <a:rPr lang="fr-FR" smtClean="0"/>
              <a:t>11/06/20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2C4B-6C69-FA45-91A9-0EF362E8345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314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11112-4CA8-0A48-A073-9EEE5F41F1FA}" type="datetimeFigureOut">
              <a:rPr lang="fr-FR" smtClean="0"/>
              <a:t>11/06/20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82C4B-6C69-FA45-91A9-0EF362E8345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8785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animaux-australiens-dans-paysage-naturel-personnages-dessins-animes-faune-illustration_121223-93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700" y="846715"/>
            <a:ext cx="8390119" cy="55889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9" name="Grouper 8"/>
          <p:cNvGrpSpPr/>
          <p:nvPr/>
        </p:nvGrpSpPr>
        <p:grpSpPr>
          <a:xfrm>
            <a:off x="1567757" y="203840"/>
            <a:ext cx="5968301" cy="786285"/>
            <a:chOff x="1724537" y="188160"/>
            <a:chExt cx="5968301" cy="786285"/>
          </a:xfrm>
        </p:grpSpPr>
        <p:sp>
          <p:nvSpPr>
            <p:cNvPr id="7" name="Rectangle à coins arrondis 6"/>
            <p:cNvSpPr/>
            <p:nvPr/>
          </p:nvSpPr>
          <p:spPr>
            <a:xfrm>
              <a:off x="1724537" y="188160"/>
              <a:ext cx="5968301" cy="786285"/>
            </a:xfrm>
            <a:prstGeom prst="roundRect">
              <a:avLst/>
            </a:prstGeom>
            <a:solidFill>
              <a:srgbClr val="FFFFFF"/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ZoneTexte 5"/>
            <p:cNvSpPr txBox="1"/>
            <p:nvPr/>
          </p:nvSpPr>
          <p:spPr>
            <a:xfrm>
              <a:off x="1724537" y="219519"/>
              <a:ext cx="596830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4000" dirty="0" smtClean="0">
                  <a:latin typeface="Chelsea Market"/>
                  <a:cs typeface="Chelsea Market"/>
                </a:rPr>
                <a:t>WILDLIFE IN AUSTRALIA</a:t>
              </a:r>
              <a:endParaRPr lang="fr-FR" sz="4000" dirty="0">
                <a:latin typeface="Chelsea Market"/>
                <a:cs typeface="Chelsea Market"/>
              </a:endParaRPr>
            </a:p>
          </p:txBody>
        </p:sp>
      </p:grpSp>
      <p:sp>
        <p:nvSpPr>
          <p:cNvPr id="8" name="ZoneTexte 7"/>
          <p:cNvSpPr txBox="1"/>
          <p:nvPr/>
        </p:nvSpPr>
        <p:spPr>
          <a:xfrm>
            <a:off x="2832434" y="6479304"/>
            <a:ext cx="36547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>
                <a:latin typeface="Chelsea Market"/>
                <a:cs typeface="Chelsea Market"/>
              </a:rPr>
              <a:t>Isabelle Beaubreuil (</a:t>
            </a:r>
            <a:r>
              <a:rPr lang="fr-FR" sz="1600" dirty="0" err="1" smtClean="0">
                <a:latin typeface="Chelsea Market"/>
                <a:cs typeface="Chelsea Market"/>
              </a:rPr>
              <a:t>ac</a:t>
            </a:r>
            <a:r>
              <a:rPr lang="fr-FR" sz="1600" dirty="0" smtClean="0">
                <a:latin typeface="Chelsea Market"/>
                <a:cs typeface="Chelsea Market"/>
              </a:rPr>
              <a:t>. Limoges)</a:t>
            </a:r>
            <a:endParaRPr lang="fr-FR" sz="1600" dirty="0">
              <a:latin typeface="Chelsea Market"/>
              <a:cs typeface="Chelsea Market"/>
            </a:endParaRPr>
          </a:p>
        </p:txBody>
      </p:sp>
    </p:spTree>
    <p:extLst>
      <p:ext uri="{BB962C8B-B14F-4D97-AF65-F5344CB8AC3E}">
        <p14:creationId xmlns:p14="http://schemas.microsoft.com/office/powerpoint/2010/main" val="1265179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à coins arrondis 20"/>
          <p:cNvSpPr/>
          <p:nvPr/>
        </p:nvSpPr>
        <p:spPr>
          <a:xfrm>
            <a:off x="4738830" y="4350102"/>
            <a:ext cx="4103849" cy="198714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à coins arrondis 19"/>
          <p:cNvSpPr/>
          <p:nvPr/>
        </p:nvSpPr>
        <p:spPr>
          <a:xfrm>
            <a:off x="4738830" y="2210558"/>
            <a:ext cx="4103849" cy="198714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à coins arrondis 18"/>
          <p:cNvSpPr/>
          <p:nvPr/>
        </p:nvSpPr>
        <p:spPr>
          <a:xfrm>
            <a:off x="235178" y="4350102"/>
            <a:ext cx="4103849" cy="1987144"/>
          </a:xfrm>
          <a:prstGeom prst="roundRect">
            <a:avLst/>
          </a:prstGeom>
          <a:solidFill>
            <a:srgbClr val="FFFF00"/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à coins arrondis 17"/>
          <p:cNvSpPr/>
          <p:nvPr/>
        </p:nvSpPr>
        <p:spPr>
          <a:xfrm>
            <a:off x="235178" y="2210558"/>
            <a:ext cx="4103849" cy="198714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er 5"/>
          <p:cNvGrpSpPr/>
          <p:nvPr/>
        </p:nvGrpSpPr>
        <p:grpSpPr>
          <a:xfrm>
            <a:off x="3129707" y="117609"/>
            <a:ext cx="2927962" cy="482088"/>
            <a:chOff x="3057309" y="364506"/>
            <a:chExt cx="2927962" cy="482088"/>
          </a:xfrm>
        </p:grpSpPr>
        <p:sp>
          <p:nvSpPr>
            <p:cNvPr id="4" name="Rectangle à coins arrondis 3"/>
            <p:cNvSpPr/>
            <p:nvPr/>
          </p:nvSpPr>
          <p:spPr>
            <a:xfrm>
              <a:off x="3057309" y="364506"/>
              <a:ext cx="2927962" cy="482088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3506548" y="376264"/>
              <a:ext cx="20313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2400" dirty="0" smtClean="0">
                  <a:solidFill>
                    <a:schemeClr val="bg1"/>
                  </a:solidFill>
                  <a:latin typeface="Chelsea Market"/>
                  <a:cs typeface="Chelsea Market"/>
                </a:rPr>
                <a:t>QUESTION 4</a:t>
              </a:r>
              <a:endParaRPr lang="fr-FR" sz="2400" dirty="0">
                <a:solidFill>
                  <a:schemeClr val="bg1"/>
                </a:solidFill>
                <a:latin typeface="Chelsea Market"/>
                <a:cs typeface="Chelsea Market"/>
              </a:endParaRPr>
            </a:p>
          </p:txBody>
        </p:sp>
      </p:grpSp>
      <p:pic>
        <p:nvPicPr>
          <p:cNvPr id="7" name="Image 6" descr="epicentrofestival-up-time-for-analyzing-new-data-save-time-clipart-15pv3s96w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6678" y="94093"/>
            <a:ext cx="950626" cy="9292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35178" y="1187597"/>
            <a:ext cx="8607501" cy="551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258696" y="1222877"/>
            <a:ext cx="8560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Chelsea Market"/>
                <a:cs typeface="Chelsea Market"/>
              </a:rPr>
              <a:t>WHAT DO KANGAROOS EAT ?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434649" y="2925173"/>
            <a:ext cx="17804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dirty="0" smtClean="0">
                <a:latin typeface="Chelsea Market"/>
                <a:cs typeface="Chelsea Market"/>
              </a:rPr>
              <a:t>INSECTS</a:t>
            </a:r>
            <a:endParaRPr lang="fr-FR" sz="3200" dirty="0">
              <a:latin typeface="Chelsea Market"/>
              <a:cs typeface="Chelsea Market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094352" y="2932573"/>
            <a:ext cx="149512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dirty="0" smtClean="0">
                <a:latin typeface="Chelsea Market"/>
                <a:cs typeface="Chelsea Market"/>
              </a:rPr>
              <a:t>GRASS</a:t>
            </a:r>
            <a:endParaRPr lang="fr-FR" sz="3200" dirty="0">
              <a:latin typeface="Chelsea Market"/>
              <a:cs typeface="Chelsea Market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865589" y="4836964"/>
            <a:ext cx="285206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000" dirty="0" smtClean="0">
                <a:latin typeface="Chelsea Market"/>
                <a:cs typeface="Chelsea Market"/>
              </a:rPr>
              <a:t>RODENTS</a:t>
            </a:r>
          </a:p>
          <a:p>
            <a:pPr algn="ctr"/>
            <a:r>
              <a:rPr lang="fr-FR" sz="3000" dirty="0" smtClean="0">
                <a:latin typeface="Chelsea Market"/>
                <a:cs typeface="Chelsea Market"/>
              </a:rPr>
              <a:t>(</a:t>
            </a:r>
            <a:r>
              <a:rPr lang="fr-FR" sz="3000" dirty="0" err="1" smtClean="0">
                <a:latin typeface="Chelsea Market"/>
                <a:cs typeface="Chelsea Market"/>
              </a:rPr>
              <a:t>mice</a:t>
            </a:r>
            <a:r>
              <a:rPr lang="fr-FR" sz="3000" dirty="0" smtClean="0">
                <a:latin typeface="Chelsea Market"/>
                <a:cs typeface="Chelsea Market"/>
              </a:rPr>
              <a:t>, rats, </a:t>
            </a:r>
            <a:r>
              <a:rPr lang="mr-IN" sz="3000" dirty="0" smtClean="0">
                <a:latin typeface="Chelsea Market"/>
                <a:cs typeface="Chelsea Market"/>
              </a:rPr>
              <a:t>…</a:t>
            </a:r>
            <a:r>
              <a:rPr lang="fr-FR" sz="3000" dirty="0">
                <a:latin typeface="Chelsea Market"/>
                <a:cs typeface="Chelsea Market"/>
              </a:rPr>
              <a:t>)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6347827" y="5080257"/>
            <a:ext cx="99017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dirty="0" smtClean="0">
                <a:latin typeface="Chelsea Market"/>
                <a:cs typeface="Chelsea Market"/>
              </a:rPr>
              <a:t>FISH</a:t>
            </a:r>
          </a:p>
        </p:txBody>
      </p:sp>
      <p:pic>
        <p:nvPicPr>
          <p:cNvPr id="24" name="Image 23" descr="unnam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001" y="2128250"/>
            <a:ext cx="1022954" cy="1022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09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0" grpId="0" animBg="1"/>
      <p:bldP spid="19" grpId="0" animBg="1"/>
      <p:bldP spid="18" grpId="0" animBg="1"/>
      <p:bldP spid="14" grpId="0"/>
      <p:bldP spid="15" grpId="0"/>
      <p:bldP spid="16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à coins arrondis 20"/>
          <p:cNvSpPr/>
          <p:nvPr/>
        </p:nvSpPr>
        <p:spPr>
          <a:xfrm>
            <a:off x="4738830" y="4350102"/>
            <a:ext cx="4103849" cy="198714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à coins arrondis 19"/>
          <p:cNvSpPr/>
          <p:nvPr/>
        </p:nvSpPr>
        <p:spPr>
          <a:xfrm>
            <a:off x="4738830" y="2210558"/>
            <a:ext cx="4103849" cy="198714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à coins arrondis 18"/>
          <p:cNvSpPr/>
          <p:nvPr/>
        </p:nvSpPr>
        <p:spPr>
          <a:xfrm>
            <a:off x="235178" y="4350102"/>
            <a:ext cx="4103849" cy="1987144"/>
          </a:xfrm>
          <a:prstGeom prst="roundRect">
            <a:avLst/>
          </a:prstGeom>
          <a:solidFill>
            <a:srgbClr val="FFFF00"/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à coins arrondis 17"/>
          <p:cNvSpPr/>
          <p:nvPr/>
        </p:nvSpPr>
        <p:spPr>
          <a:xfrm>
            <a:off x="235178" y="2210558"/>
            <a:ext cx="4103849" cy="198714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er 5"/>
          <p:cNvGrpSpPr/>
          <p:nvPr/>
        </p:nvGrpSpPr>
        <p:grpSpPr>
          <a:xfrm>
            <a:off x="3129707" y="117609"/>
            <a:ext cx="2927962" cy="482088"/>
            <a:chOff x="3057309" y="364506"/>
            <a:chExt cx="2927962" cy="482088"/>
          </a:xfrm>
        </p:grpSpPr>
        <p:sp>
          <p:nvSpPr>
            <p:cNvPr id="4" name="Rectangle à coins arrondis 3"/>
            <p:cNvSpPr/>
            <p:nvPr/>
          </p:nvSpPr>
          <p:spPr>
            <a:xfrm>
              <a:off x="3057309" y="364506"/>
              <a:ext cx="2927962" cy="482088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3508351" y="376264"/>
              <a:ext cx="202771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2400" dirty="0" smtClean="0">
                  <a:solidFill>
                    <a:schemeClr val="bg1"/>
                  </a:solidFill>
                  <a:latin typeface="Chelsea Market"/>
                  <a:cs typeface="Chelsea Market"/>
                </a:rPr>
                <a:t>QUESTION 5</a:t>
              </a:r>
              <a:endParaRPr lang="fr-FR" sz="2400" dirty="0">
                <a:solidFill>
                  <a:schemeClr val="bg1"/>
                </a:solidFill>
                <a:latin typeface="Chelsea Market"/>
                <a:cs typeface="Chelsea Market"/>
              </a:endParaRPr>
            </a:p>
          </p:txBody>
        </p:sp>
      </p:grpSp>
      <p:pic>
        <p:nvPicPr>
          <p:cNvPr id="7" name="Image 6" descr="epicentrofestival-up-time-for-analyzing-new-data-save-time-clipart-15pv3s96w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6678" y="94093"/>
            <a:ext cx="950626" cy="9292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35178" y="1187597"/>
            <a:ext cx="8607501" cy="551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258696" y="1222877"/>
            <a:ext cx="8560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Chelsea Market"/>
                <a:cs typeface="Chelsea Market"/>
              </a:rPr>
              <a:t>HOW FAST CAN THEY TRAVEL ?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462101" y="2925173"/>
            <a:ext cx="172555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dirty="0" smtClean="0">
                <a:latin typeface="Chelsea Market"/>
                <a:cs typeface="Chelsea Market"/>
              </a:rPr>
              <a:t>20km/h</a:t>
            </a:r>
            <a:endParaRPr lang="fr-FR" sz="3200" dirty="0">
              <a:latin typeface="Chelsea Market"/>
              <a:cs typeface="Chelsea Market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5979939" y="2932573"/>
            <a:ext cx="172395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dirty="0" smtClean="0">
                <a:latin typeface="Chelsea Market"/>
                <a:cs typeface="Chelsea Market"/>
              </a:rPr>
              <a:t>30km/h</a:t>
            </a:r>
            <a:endParaRPr lang="fr-FR" sz="3200" dirty="0">
              <a:latin typeface="Chelsea Market"/>
              <a:cs typeface="Chelsea Market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1497378" y="5103600"/>
            <a:ext cx="163037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000" dirty="0" smtClean="0">
                <a:latin typeface="Chelsea Market"/>
                <a:cs typeface="Chelsea Market"/>
              </a:rPr>
              <a:t>40km/h</a:t>
            </a:r>
            <a:endParaRPr lang="fr-FR" sz="3000" dirty="0">
              <a:latin typeface="Chelsea Market"/>
              <a:cs typeface="Chelsea Market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5981942" y="5080257"/>
            <a:ext cx="172194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dirty="0" smtClean="0">
                <a:latin typeface="Chelsea Market"/>
                <a:cs typeface="Chelsea Market"/>
              </a:rPr>
              <a:t>50km/h</a:t>
            </a:r>
          </a:p>
        </p:txBody>
      </p:sp>
      <p:pic>
        <p:nvPicPr>
          <p:cNvPr id="24" name="Image 23" descr="unnam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001" y="4244280"/>
            <a:ext cx="1022954" cy="1022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73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0" grpId="0" animBg="1"/>
      <p:bldP spid="19" grpId="0" animBg="1"/>
      <p:bldP spid="18" grpId="0" animBg="1"/>
      <p:bldP spid="14" grpId="0"/>
      <p:bldP spid="15" grpId="0"/>
      <p:bldP spid="16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à coins arrondis 20"/>
          <p:cNvSpPr/>
          <p:nvPr/>
        </p:nvSpPr>
        <p:spPr>
          <a:xfrm>
            <a:off x="4738830" y="4350102"/>
            <a:ext cx="4103849" cy="198714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à coins arrondis 19"/>
          <p:cNvSpPr/>
          <p:nvPr/>
        </p:nvSpPr>
        <p:spPr>
          <a:xfrm>
            <a:off x="4738830" y="2210558"/>
            <a:ext cx="4103849" cy="198714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à coins arrondis 18"/>
          <p:cNvSpPr/>
          <p:nvPr/>
        </p:nvSpPr>
        <p:spPr>
          <a:xfrm>
            <a:off x="235178" y="4350102"/>
            <a:ext cx="4103849" cy="1987144"/>
          </a:xfrm>
          <a:prstGeom prst="roundRect">
            <a:avLst/>
          </a:prstGeom>
          <a:solidFill>
            <a:srgbClr val="FFFF00"/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à coins arrondis 17"/>
          <p:cNvSpPr/>
          <p:nvPr/>
        </p:nvSpPr>
        <p:spPr>
          <a:xfrm>
            <a:off x="235178" y="2210558"/>
            <a:ext cx="4103849" cy="198714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er 5"/>
          <p:cNvGrpSpPr/>
          <p:nvPr/>
        </p:nvGrpSpPr>
        <p:grpSpPr>
          <a:xfrm>
            <a:off x="3129707" y="117609"/>
            <a:ext cx="2927962" cy="482088"/>
            <a:chOff x="3057309" y="364506"/>
            <a:chExt cx="2927962" cy="482088"/>
          </a:xfrm>
        </p:grpSpPr>
        <p:sp>
          <p:nvSpPr>
            <p:cNvPr id="4" name="Rectangle à coins arrondis 3"/>
            <p:cNvSpPr/>
            <p:nvPr/>
          </p:nvSpPr>
          <p:spPr>
            <a:xfrm>
              <a:off x="3057309" y="364506"/>
              <a:ext cx="2927962" cy="482088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3520224" y="376264"/>
              <a:ext cx="20039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2400" dirty="0" smtClean="0">
                  <a:solidFill>
                    <a:schemeClr val="bg1"/>
                  </a:solidFill>
                  <a:latin typeface="Chelsea Market"/>
                  <a:cs typeface="Chelsea Market"/>
                </a:rPr>
                <a:t>QUESTION 6</a:t>
              </a:r>
              <a:endParaRPr lang="fr-FR" sz="2400" dirty="0">
                <a:solidFill>
                  <a:schemeClr val="bg1"/>
                </a:solidFill>
                <a:latin typeface="Chelsea Market"/>
                <a:cs typeface="Chelsea Market"/>
              </a:endParaRPr>
            </a:p>
          </p:txBody>
        </p:sp>
      </p:grpSp>
      <p:pic>
        <p:nvPicPr>
          <p:cNvPr id="7" name="Image 6" descr="epicentrofestival-up-time-for-analyzing-new-data-save-time-clipart-15pv3s96w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6678" y="94093"/>
            <a:ext cx="950626" cy="9292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35178" y="1187597"/>
            <a:ext cx="8607501" cy="551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258696" y="1222877"/>
            <a:ext cx="8560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Chelsea Market"/>
                <a:cs typeface="Chelsea Market"/>
              </a:rPr>
              <a:t>HOW ARE BABY KANGAROOS CALLED ?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049533" y="2925173"/>
            <a:ext cx="255069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dirty="0" smtClean="0">
                <a:latin typeface="Chelsea Market"/>
                <a:cs typeface="Chelsea Market"/>
              </a:rPr>
              <a:t>CHANDLERS</a:t>
            </a:r>
            <a:endParaRPr lang="fr-FR" sz="3200" dirty="0">
              <a:latin typeface="Chelsea Market"/>
              <a:cs typeface="Chelsea Market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013405" y="2932573"/>
            <a:ext cx="165702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dirty="0" smtClean="0">
                <a:latin typeface="Chelsea Market"/>
                <a:cs typeface="Chelsea Market"/>
              </a:rPr>
              <a:t>ROSSES</a:t>
            </a:r>
            <a:endParaRPr lang="fr-FR" sz="3200" dirty="0">
              <a:latin typeface="Chelsea Market"/>
              <a:cs typeface="Chelsea Market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1665882" y="5103600"/>
            <a:ext cx="129336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000" dirty="0" smtClean="0">
                <a:latin typeface="Chelsea Market"/>
                <a:cs typeface="Chelsea Market"/>
              </a:rPr>
              <a:t>JOEYS</a:t>
            </a:r>
            <a:endParaRPr lang="fr-FR" sz="3000" dirty="0">
              <a:latin typeface="Chelsea Market"/>
              <a:cs typeface="Chelsea Market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5683787" y="5080257"/>
            <a:ext cx="231826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dirty="0" smtClean="0">
                <a:latin typeface="Chelsea Market"/>
                <a:cs typeface="Chelsea Market"/>
              </a:rPr>
              <a:t>GUNTHERS</a:t>
            </a:r>
          </a:p>
        </p:txBody>
      </p:sp>
      <p:pic>
        <p:nvPicPr>
          <p:cNvPr id="24" name="Image 23" descr="unnam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210" y="4256038"/>
            <a:ext cx="1022954" cy="1022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853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0" grpId="0" animBg="1"/>
      <p:bldP spid="19" grpId="0" animBg="1"/>
      <p:bldP spid="18" grpId="0" animBg="1"/>
      <p:bldP spid="14" grpId="0"/>
      <p:bldP spid="15" grpId="0"/>
      <p:bldP spid="16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à coins arrondis 20"/>
          <p:cNvSpPr/>
          <p:nvPr/>
        </p:nvSpPr>
        <p:spPr>
          <a:xfrm>
            <a:off x="4738830" y="4350102"/>
            <a:ext cx="4103849" cy="198714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à coins arrondis 19"/>
          <p:cNvSpPr/>
          <p:nvPr/>
        </p:nvSpPr>
        <p:spPr>
          <a:xfrm>
            <a:off x="4738830" y="2210558"/>
            <a:ext cx="4103849" cy="198714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à coins arrondis 18"/>
          <p:cNvSpPr/>
          <p:nvPr/>
        </p:nvSpPr>
        <p:spPr>
          <a:xfrm>
            <a:off x="235178" y="4350102"/>
            <a:ext cx="4103849" cy="1987144"/>
          </a:xfrm>
          <a:prstGeom prst="roundRect">
            <a:avLst/>
          </a:prstGeom>
          <a:solidFill>
            <a:srgbClr val="FFFF00"/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à coins arrondis 17"/>
          <p:cNvSpPr/>
          <p:nvPr/>
        </p:nvSpPr>
        <p:spPr>
          <a:xfrm>
            <a:off x="235178" y="2210558"/>
            <a:ext cx="4103849" cy="198714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er 5"/>
          <p:cNvGrpSpPr/>
          <p:nvPr/>
        </p:nvGrpSpPr>
        <p:grpSpPr>
          <a:xfrm>
            <a:off x="3129707" y="117609"/>
            <a:ext cx="2927962" cy="482088"/>
            <a:chOff x="3057309" y="364506"/>
            <a:chExt cx="2927962" cy="482088"/>
          </a:xfrm>
        </p:grpSpPr>
        <p:sp>
          <p:nvSpPr>
            <p:cNvPr id="4" name="Rectangle à coins arrondis 3"/>
            <p:cNvSpPr/>
            <p:nvPr/>
          </p:nvSpPr>
          <p:spPr>
            <a:xfrm>
              <a:off x="3057309" y="364506"/>
              <a:ext cx="2927962" cy="482088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3519372" y="376264"/>
              <a:ext cx="20056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2400" dirty="0" smtClean="0">
                  <a:solidFill>
                    <a:schemeClr val="bg1"/>
                  </a:solidFill>
                  <a:latin typeface="Chelsea Market"/>
                  <a:cs typeface="Chelsea Market"/>
                </a:rPr>
                <a:t>QUESTION 7</a:t>
              </a:r>
              <a:endParaRPr lang="fr-FR" sz="2400" dirty="0">
                <a:solidFill>
                  <a:schemeClr val="bg1"/>
                </a:solidFill>
                <a:latin typeface="Chelsea Market"/>
                <a:cs typeface="Chelsea Market"/>
              </a:endParaRPr>
            </a:p>
          </p:txBody>
        </p:sp>
      </p:grpSp>
      <p:pic>
        <p:nvPicPr>
          <p:cNvPr id="7" name="Image 6" descr="epicentrofestival-up-time-for-analyzing-new-data-save-time-clipart-15pv3s96w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6678" y="94093"/>
            <a:ext cx="950626" cy="9292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35178" y="1187597"/>
            <a:ext cx="8607501" cy="551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129347" y="1234635"/>
            <a:ext cx="88074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Chelsea Market"/>
                <a:cs typeface="Chelsea Market"/>
              </a:rPr>
              <a:t>THANKS TO WHAT PART OF THEIR BODY CAN THEY HOP ?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195606" y="2925173"/>
            <a:ext cx="225855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dirty="0" smtClean="0">
                <a:latin typeface="Chelsea Market"/>
                <a:cs typeface="Chelsea Market"/>
              </a:rPr>
              <a:t>THEIR TAIL</a:t>
            </a:r>
            <a:endParaRPr lang="fr-FR" sz="3200" dirty="0">
              <a:latin typeface="Chelsea Market"/>
              <a:cs typeface="Chelsea Market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4870665" y="2932573"/>
            <a:ext cx="394250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dirty="0" smtClean="0">
                <a:latin typeface="Chelsea Market"/>
                <a:cs typeface="Chelsea Market"/>
              </a:rPr>
              <a:t>THEIR FRONT LEGS</a:t>
            </a:r>
            <a:endParaRPr lang="fr-FR" sz="3200" dirty="0">
              <a:latin typeface="Chelsea Market"/>
              <a:cs typeface="Chelsea Market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1215014" y="5103600"/>
            <a:ext cx="219510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000" dirty="0" smtClean="0">
                <a:latin typeface="Chelsea Market"/>
                <a:cs typeface="Chelsea Market"/>
              </a:rPr>
              <a:t>THEIR FEET</a:t>
            </a:r>
            <a:endParaRPr lang="fr-FR" sz="3000" dirty="0">
              <a:latin typeface="Chelsea Market"/>
              <a:cs typeface="Chelsea Market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4997902" y="5080257"/>
            <a:ext cx="369003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dirty="0" smtClean="0">
                <a:latin typeface="Chelsea Market"/>
                <a:cs typeface="Chelsea Market"/>
              </a:rPr>
              <a:t>THEIR BACK LEGS</a:t>
            </a:r>
          </a:p>
        </p:txBody>
      </p:sp>
      <p:pic>
        <p:nvPicPr>
          <p:cNvPr id="24" name="Image 23" descr="unnam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6252" y="4209460"/>
            <a:ext cx="1022954" cy="1022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5552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0" grpId="0" animBg="1"/>
      <p:bldP spid="19" grpId="0" animBg="1"/>
      <p:bldP spid="18" grpId="0" animBg="1"/>
      <p:bldP spid="14" grpId="0"/>
      <p:bldP spid="15" grpId="0"/>
      <p:bldP spid="16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à coins arrondis 20"/>
          <p:cNvSpPr/>
          <p:nvPr/>
        </p:nvSpPr>
        <p:spPr>
          <a:xfrm>
            <a:off x="4738830" y="4350102"/>
            <a:ext cx="4103849" cy="198714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à coins arrondis 19"/>
          <p:cNvSpPr/>
          <p:nvPr/>
        </p:nvSpPr>
        <p:spPr>
          <a:xfrm>
            <a:off x="4738830" y="2210558"/>
            <a:ext cx="4103849" cy="198714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à coins arrondis 18"/>
          <p:cNvSpPr/>
          <p:nvPr/>
        </p:nvSpPr>
        <p:spPr>
          <a:xfrm>
            <a:off x="235178" y="4350102"/>
            <a:ext cx="4103849" cy="1987144"/>
          </a:xfrm>
          <a:prstGeom prst="roundRect">
            <a:avLst/>
          </a:prstGeom>
          <a:solidFill>
            <a:srgbClr val="FFFF00"/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à coins arrondis 17"/>
          <p:cNvSpPr/>
          <p:nvPr/>
        </p:nvSpPr>
        <p:spPr>
          <a:xfrm>
            <a:off x="235178" y="2210558"/>
            <a:ext cx="4103849" cy="198714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er 5"/>
          <p:cNvGrpSpPr/>
          <p:nvPr/>
        </p:nvGrpSpPr>
        <p:grpSpPr>
          <a:xfrm>
            <a:off x="3129707" y="117609"/>
            <a:ext cx="2927962" cy="482088"/>
            <a:chOff x="3057309" y="364506"/>
            <a:chExt cx="2927962" cy="482088"/>
          </a:xfrm>
        </p:grpSpPr>
        <p:sp>
          <p:nvSpPr>
            <p:cNvPr id="4" name="Rectangle à coins arrondis 3"/>
            <p:cNvSpPr/>
            <p:nvPr/>
          </p:nvSpPr>
          <p:spPr>
            <a:xfrm>
              <a:off x="3057309" y="364506"/>
              <a:ext cx="2927962" cy="482088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3506248" y="376264"/>
              <a:ext cx="20319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2400" dirty="0" smtClean="0">
                  <a:solidFill>
                    <a:schemeClr val="bg1"/>
                  </a:solidFill>
                  <a:latin typeface="Chelsea Market"/>
                  <a:cs typeface="Chelsea Market"/>
                </a:rPr>
                <a:t>QUESTION 8</a:t>
              </a:r>
              <a:endParaRPr lang="fr-FR" sz="2400" dirty="0">
                <a:solidFill>
                  <a:schemeClr val="bg1"/>
                </a:solidFill>
                <a:latin typeface="Chelsea Market"/>
                <a:cs typeface="Chelsea Market"/>
              </a:endParaRPr>
            </a:p>
          </p:txBody>
        </p:sp>
      </p:grpSp>
      <p:pic>
        <p:nvPicPr>
          <p:cNvPr id="7" name="Image 6" descr="epicentrofestival-up-time-for-analyzing-new-data-save-time-clipart-15pv3s96w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6678" y="94093"/>
            <a:ext cx="950626" cy="9292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35178" y="1187597"/>
            <a:ext cx="8607501" cy="551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129347" y="1234635"/>
            <a:ext cx="88074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Chelsea Market"/>
                <a:cs typeface="Chelsea Market"/>
              </a:rPr>
              <a:t>WHAT DO THEY DO WHEN THEY SENSE DANGER ?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723641" y="2678249"/>
            <a:ext cx="308489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dirty="0" smtClean="0">
                <a:latin typeface="Chelsea Market"/>
                <a:cs typeface="Chelsea Market"/>
              </a:rPr>
              <a:t>THEY BEAT ON </a:t>
            </a:r>
          </a:p>
          <a:p>
            <a:pPr algn="ctr"/>
            <a:r>
              <a:rPr lang="fr-FR" sz="3200" dirty="0" smtClean="0">
                <a:latin typeface="Chelsea Market"/>
                <a:cs typeface="Chelsea Market"/>
              </a:rPr>
              <a:t>THE GROUND</a:t>
            </a:r>
            <a:endParaRPr lang="fr-FR" sz="3200" dirty="0">
              <a:latin typeface="Chelsea Market"/>
              <a:cs typeface="Chelsea Market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5685508" y="2932573"/>
            <a:ext cx="219523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dirty="0" smtClean="0">
                <a:latin typeface="Chelsea Market"/>
                <a:cs typeface="Chelsea Market"/>
              </a:rPr>
              <a:t>THEY HIDE</a:t>
            </a:r>
            <a:endParaRPr lang="fr-FR" sz="3200" dirty="0">
              <a:latin typeface="Chelsea Market"/>
              <a:cs typeface="Chelsea Market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640728" y="5103600"/>
            <a:ext cx="324960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000" dirty="0" smtClean="0">
                <a:latin typeface="Chelsea Market"/>
                <a:cs typeface="Chelsea Market"/>
              </a:rPr>
              <a:t>THEY HOP AWAY</a:t>
            </a:r>
            <a:endParaRPr lang="fr-FR" sz="3000" dirty="0">
              <a:latin typeface="Chelsea Market"/>
              <a:cs typeface="Chelsea Market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5364791" y="5080257"/>
            <a:ext cx="295625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dirty="0" smtClean="0">
                <a:latin typeface="Chelsea Market"/>
                <a:cs typeface="Chelsea Market"/>
              </a:rPr>
              <a:t>THEY SCREAM</a:t>
            </a:r>
          </a:p>
        </p:txBody>
      </p:sp>
      <p:pic>
        <p:nvPicPr>
          <p:cNvPr id="24" name="Image 23" descr="unnam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3783" y="1909619"/>
            <a:ext cx="1022954" cy="1022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011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0" grpId="0" animBg="1"/>
      <p:bldP spid="19" grpId="0" animBg="1"/>
      <p:bldP spid="18" grpId="0" animBg="1"/>
      <p:bldP spid="14" grpId="0"/>
      <p:bldP spid="15" grpId="0"/>
      <p:bldP spid="16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-501690" y="188160"/>
            <a:ext cx="2219924" cy="517436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471733" y="188160"/>
            <a:ext cx="11994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dirty="0" smtClean="0">
                <a:solidFill>
                  <a:schemeClr val="bg1"/>
                </a:solidFill>
                <a:latin typeface="Chelsea Market"/>
                <a:cs typeface="Chelsea Market"/>
              </a:rPr>
              <a:t>STEP 1</a:t>
            </a:r>
            <a:endParaRPr lang="fr-FR" sz="2800" dirty="0">
              <a:solidFill>
                <a:schemeClr val="bg1"/>
              </a:solidFill>
              <a:latin typeface="Chelsea Market"/>
              <a:cs typeface="Chelsea Market"/>
            </a:endParaRPr>
          </a:p>
        </p:txBody>
      </p:sp>
      <p:pic>
        <p:nvPicPr>
          <p:cNvPr id="7" name="Image 6" descr="Capture d’écran 2020-06-06 à 11.11.0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0037" y="710779"/>
            <a:ext cx="6111584" cy="519632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" name="Image 8" descr="Capture d’écran 2019-10-27 à 11.53.37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050565" y="31360"/>
            <a:ext cx="1124791" cy="1646601"/>
          </a:xfrm>
          <a:prstGeom prst="rect">
            <a:avLst/>
          </a:prstGeom>
        </p:spPr>
      </p:pic>
      <p:grpSp>
        <p:nvGrpSpPr>
          <p:cNvPr id="14" name="Grouper 13"/>
          <p:cNvGrpSpPr/>
          <p:nvPr/>
        </p:nvGrpSpPr>
        <p:grpSpPr>
          <a:xfrm>
            <a:off x="3104178" y="1191672"/>
            <a:ext cx="3184185" cy="564477"/>
            <a:chOff x="3104178" y="1364152"/>
            <a:chExt cx="3184185" cy="564477"/>
          </a:xfrm>
        </p:grpSpPr>
        <p:sp>
          <p:nvSpPr>
            <p:cNvPr id="10" name="Rectangle à coins arrondis 9"/>
            <p:cNvSpPr/>
            <p:nvPr/>
          </p:nvSpPr>
          <p:spPr>
            <a:xfrm>
              <a:off x="3104178" y="1364152"/>
              <a:ext cx="3119856" cy="56447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3104178" y="1389381"/>
              <a:ext cx="3184185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>
                  <a:latin typeface="Chelsea Market"/>
                  <a:cs typeface="Chelsea Market"/>
                </a:rPr>
                <a:t>BRAINSTORMING</a:t>
              </a:r>
              <a:endParaRPr lang="fr-FR" sz="2800" dirty="0">
                <a:latin typeface="Chelsea Market"/>
                <a:cs typeface="Chelsea Market"/>
              </a:endParaRPr>
            </a:p>
          </p:txBody>
        </p:sp>
      </p:grpSp>
      <p:sp>
        <p:nvSpPr>
          <p:cNvPr id="11" name="ZoneTexte 10"/>
          <p:cNvSpPr txBox="1"/>
          <p:nvPr/>
        </p:nvSpPr>
        <p:spPr>
          <a:xfrm>
            <a:off x="8356197" y="234035"/>
            <a:ext cx="5149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latin typeface="Chelsea Market"/>
                <a:cs typeface="Chelsea Market"/>
              </a:rPr>
              <a:t>10'</a:t>
            </a:r>
            <a:endParaRPr lang="fr-FR" sz="2400" dirty="0">
              <a:latin typeface="Chelsea Market"/>
              <a:cs typeface="Chelsea Market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205207" y="6271963"/>
            <a:ext cx="8717250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fr-FR" sz="2400" dirty="0" smtClean="0">
                <a:latin typeface="Chelsea Market"/>
                <a:cs typeface="Chelsea Market"/>
              </a:rPr>
              <a:t>WHAT DO YOU NOW ABOUT THIS AUSTRALIAN ANIMAL ?</a:t>
            </a:r>
            <a:endParaRPr lang="fr-FR" sz="2400" dirty="0">
              <a:latin typeface="Chelsea Market"/>
              <a:cs typeface="Chelsea Market"/>
            </a:endParaRPr>
          </a:p>
        </p:txBody>
      </p:sp>
    </p:spTree>
    <p:extLst>
      <p:ext uri="{BB962C8B-B14F-4D97-AF65-F5344CB8AC3E}">
        <p14:creationId xmlns:p14="http://schemas.microsoft.com/office/powerpoint/2010/main" val="3821914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-501690" y="188160"/>
            <a:ext cx="2219924" cy="517436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471733" y="188160"/>
            <a:ext cx="11994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dirty="0" smtClean="0">
                <a:solidFill>
                  <a:schemeClr val="bg1"/>
                </a:solidFill>
                <a:latin typeface="Chelsea Market"/>
                <a:cs typeface="Chelsea Market"/>
              </a:rPr>
              <a:t>STEP 1</a:t>
            </a:r>
            <a:endParaRPr lang="fr-FR" sz="2800" dirty="0">
              <a:solidFill>
                <a:schemeClr val="bg1"/>
              </a:solidFill>
              <a:latin typeface="Chelsea Market"/>
              <a:cs typeface="Chelsea Market"/>
            </a:endParaRPr>
          </a:p>
        </p:txBody>
      </p:sp>
      <p:pic>
        <p:nvPicPr>
          <p:cNvPr id="7" name="Image 6" descr="Capture d’écran 2020-06-06 à 11.11.0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0037" y="710779"/>
            <a:ext cx="6111584" cy="519632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grpSp>
        <p:nvGrpSpPr>
          <p:cNvPr id="14" name="Grouper 13"/>
          <p:cNvGrpSpPr/>
          <p:nvPr/>
        </p:nvGrpSpPr>
        <p:grpSpPr>
          <a:xfrm>
            <a:off x="3104178" y="1191672"/>
            <a:ext cx="3184185" cy="564477"/>
            <a:chOff x="3104178" y="1364152"/>
            <a:chExt cx="3184185" cy="564477"/>
          </a:xfrm>
        </p:grpSpPr>
        <p:sp>
          <p:nvSpPr>
            <p:cNvPr id="10" name="Rectangle à coins arrondis 9"/>
            <p:cNvSpPr/>
            <p:nvPr/>
          </p:nvSpPr>
          <p:spPr>
            <a:xfrm>
              <a:off x="3104178" y="1364152"/>
              <a:ext cx="3119856" cy="56447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3104178" y="1389381"/>
              <a:ext cx="3184185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>
                  <a:latin typeface="Chelsea Market"/>
                  <a:cs typeface="Chelsea Market"/>
                </a:rPr>
                <a:t>BRAINSTORMING</a:t>
              </a:r>
              <a:endParaRPr lang="fr-FR" sz="2800" dirty="0">
                <a:latin typeface="Chelsea Market"/>
                <a:cs typeface="Chelsea Market"/>
              </a:endParaRPr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863669" y="6223855"/>
            <a:ext cx="7237879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fr-FR" sz="2400" dirty="0" smtClean="0">
                <a:latin typeface="Chelsea Market"/>
                <a:cs typeface="Chelsea Market"/>
              </a:rPr>
              <a:t>WATCH A VIDEO AND COMPLETE YOUR NOTES</a:t>
            </a:r>
            <a:endParaRPr lang="fr-FR" sz="2400" dirty="0">
              <a:latin typeface="Chelsea Market"/>
              <a:cs typeface="Chelsea Market"/>
            </a:endParaRPr>
          </a:p>
        </p:txBody>
      </p:sp>
    </p:spTree>
    <p:extLst>
      <p:ext uri="{BB962C8B-B14F-4D97-AF65-F5344CB8AC3E}">
        <p14:creationId xmlns:p14="http://schemas.microsoft.com/office/powerpoint/2010/main" val="498215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5108222" y="4009108"/>
            <a:ext cx="3941283" cy="275143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94071" y="4009107"/>
            <a:ext cx="3941706" cy="2751431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5108222" y="94066"/>
            <a:ext cx="3941283" cy="275143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94070" y="94065"/>
            <a:ext cx="3941707" cy="2751431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4" name="Grouper 3"/>
          <p:cNvGrpSpPr/>
          <p:nvPr/>
        </p:nvGrpSpPr>
        <p:grpSpPr>
          <a:xfrm>
            <a:off x="2817742" y="1965138"/>
            <a:ext cx="3368737" cy="2864240"/>
            <a:chOff x="2935352" y="1682934"/>
            <a:chExt cx="3368737" cy="2864240"/>
          </a:xfrm>
        </p:grpSpPr>
        <p:pic>
          <p:nvPicPr>
            <p:cNvPr id="7" name="Image 6" descr="Capture d’écran 2020-06-06 à 11.11.06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35352" y="1682934"/>
              <a:ext cx="3368737" cy="2864240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sp>
          <p:nvSpPr>
            <p:cNvPr id="2" name="Rectangle à coins arrondis 1"/>
            <p:cNvSpPr/>
            <p:nvPr/>
          </p:nvSpPr>
          <p:spPr>
            <a:xfrm>
              <a:off x="3790077" y="1889433"/>
              <a:ext cx="2264766" cy="360638"/>
            </a:xfrm>
            <a:prstGeom prst="roundRect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9" name="ZoneTexte 8"/>
          <p:cNvSpPr txBox="1"/>
          <p:nvPr/>
        </p:nvSpPr>
        <p:spPr>
          <a:xfrm>
            <a:off x="804333" y="6362511"/>
            <a:ext cx="2469070" cy="369332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FFFF"/>
                </a:solidFill>
                <a:latin typeface="Chelsea Market"/>
                <a:cs typeface="Chelsea Market"/>
              </a:rPr>
              <a:t>ACTIONS / ABILITIES</a:t>
            </a:r>
            <a:endParaRPr lang="fr-FR" dirty="0">
              <a:solidFill>
                <a:srgbClr val="FFFFFF"/>
              </a:solidFill>
              <a:latin typeface="Chelsea Market"/>
              <a:cs typeface="Chelsea Market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5952066" y="142600"/>
            <a:ext cx="2575269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FFFF"/>
                </a:solidFill>
                <a:latin typeface="Chelsea Market"/>
                <a:cs typeface="Chelsea Market"/>
              </a:rPr>
              <a:t>BODY / APPEARANCE</a:t>
            </a:r>
            <a:endParaRPr lang="fr-FR" dirty="0">
              <a:solidFill>
                <a:srgbClr val="FFFFFF"/>
              </a:solidFill>
              <a:latin typeface="Chelsea Market"/>
              <a:cs typeface="Chelsea Market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1369152" y="142600"/>
            <a:ext cx="1050513" cy="369332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FFFF"/>
                </a:solidFill>
                <a:latin typeface="Chelsea Market"/>
                <a:cs typeface="Chelsea Market"/>
              </a:rPr>
              <a:t>SPECIES</a:t>
            </a:r>
            <a:endParaRPr lang="fr-FR" dirty="0">
              <a:solidFill>
                <a:srgbClr val="FFFFFF"/>
              </a:solidFill>
              <a:latin typeface="Chelsea Market"/>
              <a:cs typeface="Chelsea Market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6417733" y="6362511"/>
            <a:ext cx="1499078" cy="369332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FFFF"/>
                </a:solidFill>
                <a:latin typeface="Chelsea Market"/>
                <a:cs typeface="Chelsea Market"/>
              </a:rPr>
              <a:t>ADJECTIVES</a:t>
            </a:r>
            <a:endParaRPr lang="fr-FR" dirty="0">
              <a:solidFill>
                <a:srgbClr val="FFFFFF"/>
              </a:solidFill>
              <a:latin typeface="Chelsea Market"/>
              <a:cs typeface="Chelsea Market"/>
            </a:endParaRPr>
          </a:p>
        </p:txBody>
      </p:sp>
    </p:spTree>
    <p:extLst>
      <p:ext uri="{BB962C8B-B14F-4D97-AF65-F5344CB8AC3E}">
        <p14:creationId xmlns:p14="http://schemas.microsoft.com/office/powerpoint/2010/main" val="3304006660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9363" y="141110"/>
            <a:ext cx="8912747" cy="65511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-501690" y="204646"/>
            <a:ext cx="7433698" cy="453487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267476" y="196468"/>
            <a:ext cx="56645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Chelsea Market"/>
                <a:cs typeface="Chelsea Market"/>
              </a:rPr>
              <a:t>LESSON: FACTS ABOUT KANGAROOS</a:t>
            </a:r>
            <a:endParaRPr lang="fr-FR" sz="2400" dirty="0">
              <a:solidFill>
                <a:schemeClr val="bg1"/>
              </a:solidFill>
              <a:latin typeface="Chelsea Market"/>
              <a:cs typeface="Chelsea Market"/>
            </a:endParaRPr>
          </a:p>
        </p:txBody>
      </p:sp>
      <p:pic>
        <p:nvPicPr>
          <p:cNvPr id="9" name="Image 8" descr="Capture d’écran 2020-06-04 à 10.39.18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290" b="58897"/>
          <a:stretch/>
        </p:blipFill>
        <p:spPr>
          <a:xfrm>
            <a:off x="115605" y="747270"/>
            <a:ext cx="566589" cy="533284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590426" y="694790"/>
            <a:ext cx="8278590" cy="929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GB" sz="2300" b="1" dirty="0" smtClean="0">
                <a:solidFill>
                  <a:srgbClr val="008000"/>
                </a:solidFill>
                <a:latin typeface="Aller"/>
                <a:cs typeface="Aller"/>
              </a:rPr>
              <a:t>There are </a:t>
            </a:r>
            <a:r>
              <a:rPr lang="en-GB" sz="2300" b="1" dirty="0" smtClean="0">
                <a:solidFill>
                  <a:srgbClr val="0000FF"/>
                </a:solidFill>
                <a:latin typeface="Aller"/>
                <a:cs typeface="Aller"/>
              </a:rPr>
              <a:t>44 million kangaroos in Australia and </a:t>
            </a:r>
            <a:r>
              <a:rPr lang="en-GB" sz="2300" b="1" dirty="0" smtClean="0">
                <a:solidFill>
                  <a:srgbClr val="008000"/>
                </a:solidFill>
                <a:latin typeface="Aller"/>
                <a:cs typeface="Aller"/>
              </a:rPr>
              <a:t>there are </a:t>
            </a:r>
            <a:r>
              <a:rPr lang="en-GB" sz="2300" b="1" dirty="0" smtClean="0">
                <a:solidFill>
                  <a:srgbClr val="0000FF"/>
                </a:solidFill>
                <a:latin typeface="Aller"/>
                <a:cs typeface="Aller"/>
              </a:rPr>
              <a:t>55 </a:t>
            </a:r>
          </a:p>
          <a:p>
            <a:pPr>
              <a:lnSpc>
                <a:spcPct val="120000"/>
              </a:lnSpc>
            </a:pPr>
            <a:r>
              <a:rPr lang="en-GB" sz="2300" b="1" dirty="0" smtClean="0">
                <a:solidFill>
                  <a:srgbClr val="0000FF"/>
                </a:solidFill>
                <a:latin typeface="Aller"/>
                <a:cs typeface="Aller"/>
              </a:rPr>
              <a:t>different </a:t>
            </a:r>
            <a:r>
              <a:rPr lang="en-GB" sz="2300" b="1" dirty="0" smtClean="0">
                <a:solidFill>
                  <a:srgbClr val="FF6600"/>
                </a:solidFill>
                <a:latin typeface="Aller"/>
                <a:cs typeface="Aller"/>
              </a:rPr>
              <a:t>species</a:t>
            </a:r>
            <a:r>
              <a:rPr lang="en-GB" sz="2300" b="1" dirty="0" smtClean="0">
                <a:solidFill>
                  <a:srgbClr val="0000FF"/>
                </a:solidFill>
                <a:latin typeface="Aller"/>
                <a:cs typeface="Aller"/>
              </a:rPr>
              <a:t>.</a:t>
            </a:r>
          </a:p>
        </p:txBody>
      </p:sp>
      <p:pic>
        <p:nvPicPr>
          <p:cNvPr id="11" name="Image 10" descr="Capture d’écran 2020-06-04 à 10.39.18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75" r="74491" b="58789"/>
          <a:stretch/>
        </p:blipFill>
        <p:spPr>
          <a:xfrm>
            <a:off x="157431" y="1611782"/>
            <a:ext cx="503773" cy="509173"/>
          </a:xfrm>
          <a:prstGeom prst="rect">
            <a:avLst/>
          </a:prstGeom>
        </p:spPr>
      </p:pic>
      <p:pic>
        <p:nvPicPr>
          <p:cNvPr id="12" name="Image 11" descr="Capture d’écran 2020-06-04 à 10.39.18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67" r="60611" b="59707"/>
          <a:stretch/>
        </p:blipFill>
        <p:spPr>
          <a:xfrm>
            <a:off x="157585" y="2596600"/>
            <a:ext cx="514268" cy="538329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579931" y="1564274"/>
            <a:ext cx="8182746" cy="929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GB" sz="2300" b="1" dirty="0" smtClean="0">
                <a:solidFill>
                  <a:srgbClr val="0000FF"/>
                </a:solidFill>
                <a:latin typeface="Aller"/>
                <a:cs typeface="Aller"/>
              </a:rPr>
              <a:t>Kangaroos are </a:t>
            </a:r>
            <a:r>
              <a:rPr lang="en-GB" sz="2300" b="1" dirty="0" smtClean="0">
                <a:solidFill>
                  <a:srgbClr val="FF6600"/>
                </a:solidFill>
                <a:latin typeface="Aller"/>
                <a:cs typeface="Aller"/>
              </a:rPr>
              <a:t>marsupials</a:t>
            </a:r>
            <a:r>
              <a:rPr lang="en-GB" sz="2300" b="1" dirty="0">
                <a:solidFill>
                  <a:srgbClr val="0000FF"/>
                </a:solidFill>
                <a:latin typeface="Aller"/>
                <a:cs typeface="Aller"/>
              </a:rPr>
              <a:t> </a:t>
            </a:r>
            <a:r>
              <a:rPr lang="en-GB" sz="2300" b="1" dirty="0" smtClean="0">
                <a:solidFill>
                  <a:srgbClr val="0000FF"/>
                </a:solidFill>
                <a:latin typeface="Aller"/>
                <a:cs typeface="Aller"/>
              </a:rPr>
              <a:t>because the babies (called </a:t>
            </a:r>
            <a:r>
              <a:rPr lang="en-GB" sz="2300" b="1" dirty="0" smtClean="0">
                <a:solidFill>
                  <a:srgbClr val="FF6600"/>
                </a:solidFill>
                <a:latin typeface="Aller"/>
                <a:cs typeface="Aller"/>
              </a:rPr>
              <a:t>joeys</a:t>
            </a:r>
            <a:r>
              <a:rPr lang="en-GB" sz="2300" b="1" dirty="0" smtClean="0">
                <a:solidFill>
                  <a:srgbClr val="0000FF"/>
                </a:solidFill>
                <a:latin typeface="Aller"/>
                <a:cs typeface="Aller"/>
              </a:rPr>
              <a:t>) </a:t>
            </a:r>
          </a:p>
          <a:p>
            <a:pPr>
              <a:lnSpc>
                <a:spcPct val="120000"/>
              </a:lnSpc>
            </a:pPr>
            <a:r>
              <a:rPr lang="en-GB" sz="2300" b="1" dirty="0" smtClean="0">
                <a:solidFill>
                  <a:srgbClr val="0000FF"/>
                </a:solidFill>
                <a:latin typeface="Aller"/>
                <a:cs typeface="Aller"/>
              </a:rPr>
              <a:t>develop in </a:t>
            </a:r>
            <a:r>
              <a:rPr lang="en-GB" sz="2300" b="1" dirty="0" smtClean="0">
                <a:solidFill>
                  <a:srgbClr val="FF6600"/>
                </a:solidFill>
                <a:latin typeface="Aller"/>
                <a:cs typeface="Aller"/>
              </a:rPr>
              <a:t>a pouch</a:t>
            </a:r>
            <a:r>
              <a:rPr lang="en-GB" sz="2300" b="1" dirty="0" smtClean="0">
                <a:solidFill>
                  <a:srgbClr val="0000FF"/>
                </a:solidFill>
                <a:latin typeface="Aller"/>
                <a:cs typeface="Aller"/>
              </a:rPr>
              <a:t>. </a:t>
            </a:r>
            <a:endParaRPr lang="en-GB" sz="2300" b="1" dirty="0">
              <a:solidFill>
                <a:srgbClr val="0000FF"/>
              </a:solidFill>
              <a:latin typeface="Aller"/>
              <a:cs typeface="Aller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598388" y="2569725"/>
            <a:ext cx="7666576" cy="5052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GB" sz="2300" b="1" dirty="0" smtClean="0">
                <a:solidFill>
                  <a:srgbClr val="0000FF"/>
                </a:solidFill>
                <a:latin typeface="Aller"/>
                <a:cs typeface="Aller"/>
              </a:rPr>
              <a:t>They live in groups and they eat grass. They are 2m tall.</a:t>
            </a:r>
          </a:p>
        </p:txBody>
      </p:sp>
      <p:pic>
        <p:nvPicPr>
          <p:cNvPr id="16" name="Image 15" descr="Capture d’écran 2020-06-04 à 10.39.18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98" r="30648" b="59836"/>
          <a:stretch/>
        </p:blipFill>
        <p:spPr>
          <a:xfrm>
            <a:off x="137427" y="4328397"/>
            <a:ext cx="545754" cy="536610"/>
          </a:xfrm>
          <a:prstGeom prst="rect">
            <a:avLst/>
          </a:prstGeom>
        </p:spPr>
      </p:pic>
      <p:pic>
        <p:nvPicPr>
          <p:cNvPr id="17" name="Image 16" descr="Capture d’écran 2020-06-04 à 10.39.18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750" r="45717" b="59707"/>
          <a:stretch/>
        </p:blipFill>
        <p:spPr>
          <a:xfrm>
            <a:off x="177743" y="3303853"/>
            <a:ext cx="524763" cy="538328"/>
          </a:xfrm>
          <a:prstGeom prst="rect">
            <a:avLst/>
          </a:prstGeom>
        </p:spPr>
      </p:pic>
      <p:sp>
        <p:nvSpPr>
          <p:cNvPr id="18" name="ZoneTexte 17"/>
          <p:cNvSpPr txBox="1"/>
          <p:nvPr/>
        </p:nvSpPr>
        <p:spPr>
          <a:xfrm>
            <a:off x="618546" y="3273679"/>
            <a:ext cx="7673671" cy="929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GB" sz="2300" b="1" dirty="0" smtClean="0">
                <a:solidFill>
                  <a:srgbClr val="0000FF"/>
                </a:solidFill>
                <a:latin typeface="Aller"/>
                <a:cs typeface="Aller"/>
              </a:rPr>
              <a:t>They are </a:t>
            </a:r>
            <a:r>
              <a:rPr lang="en-GB" sz="2300" b="1" dirty="0" smtClean="0">
                <a:solidFill>
                  <a:srgbClr val="FF6600"/>
                </a:solidFill>
                <a:latin typeface="Aller"/>
                <a:cs typeface="Aller"/>
              </a:rPr>
              <a:t>speedy</a:t>
            </a:r>
            <a:r>
              <a:rPr lang="en-GB" sz="2300" b="1" dirty="0" smtClean="0">
                <a:solidFill>
                  <a:srgbClr val="0000FF"/>
                </a:solidFill>
                <a:latin typeface="Aller"/>
                <a:cs typeface="Aller"/>
              </a:rPr>
              <a:t> (= fast) because they can travel around</a:t>
            </a:r>
          </a:p>
          <a:p>
            <a:pPr>
              <a:lnSpc>
                <a:spcPct val="120000"/>
              </a:lnSpc>
            </a:pPr>
            <a:r>
              <a:rPr lang="en-GB" sz="2300" b="1" dirty="0" smtClean="0">
                <a:solidFill>
                  <a:srgbClr val="0000FF"/>
                </a:solidFill>
                <a:latin typeface="Aller"/>
                <a:cs typeface="Aller"/>
              </a:rPr>
              <a:t>50km/h (fifty kilometres per hour).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602549" y="4281018"/>
            <a:ext cx="8560572" cy="929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GB" sz="2300" b="1" dirty="0" smtClean="0">
                <a:solidFill>
                  <a:srgbClr val="0000FF"/>
                </a:solidFill>
                <a:latin typeface="Aller"/>
                <a:cs typeface="Aller"/>
              </a:rPr>
              <a:t>They can </a:t>
            </a:r>
            <a:r>
              <a:rPr lang="en-GB" sz="2300" b="1" dirty="0" smtClean="0">
                <a:solidFill>
                  <a:srgbClr val="FF6600"/>
                </a:solidFill>
                <a:latin typeface="Aller"/>
                <a:cs typeface="Aller"/>
              </a:rPr>
              <a:t>hop</a:t>
            </a:r>
            <a:r>
              <a:rPr lang="en-GB" sz="2300" b="1" dirty="0" smtClean="0">
                <a:solidFill>
                  <a:srgbClr val="0000FF"/>
                </a:solidFill>
                <a:latin typeface="Aller"/>
                <a:cs typeface="Aller"/>
              </a:rPr>
              <a:t> (= jump) about 9m </a:t>
            </a:r>
            <a:r>
              <a:rPr lang="en-GB" sz="2300" b="1" dirty="0" smtClean="0">
                <a:solidFill>
                  <a:srgbClr val="008000"/>
                </a:solidFill>
                <a:latin typeface="Aller"/>
                <a:cs typeface="Aller"/>
              </a:rPr>
              <a:t>thanks to </a:t>
            </a:r>
            <a:r>
              <a:rPr lang="en-GB" sz="2300" b="1" dirty="0" smtClean="0">
                <a:solidFill>
                  <a:srgbClr val="0000FF"/>
                </a:solidFill>
                <a:latin typeface="Aller"/>
                <a:cs typeface="Aller"/>
              </a:rPr>
              <a:t>their </a:t>
            </a:r>
            <a:r>
              <a:rPr lang="en-GB" sz="2300" b="1" dirty="0" smtClean="0">
                <a:solidFill>
                  <a:srgbClr val="FF6600"/>
                </a:solidFill>
                <a:latin typeface="Aller"/>
                <a:cs typeface="Aller"/>
              </a:rPr>
              <a:t>powerful </a:t>
            </a:r>
            <a:r>
              <a:rPr lang="en-GB" sz="2300" b="1" dirty="0" smtClean="0">
                <a:solidFill>
                  <a:srgbClr val="0000FF"/>
                </a:solidFill>
                <a:latin typeface="Aller"/>
                <a:cs typeface="Aller"/>
              </a:rPr>
              <a:t>back </a:t>
            </a:r>
          </a:p>
          <a:p>
            <a:pPr>
              <a:lnSpc>
                <a:spcPct val="120000"/>
              </a:lnSpc>
            </a:pPr>
            <a:r>
              <a:rPr lang="en-GB" sz="2300" b="1" dirty="0" smtClean="0">
                <a:solidFill>
                  <a:srgbClr val="0000FF"/>
                </a:solidFill>
                <a:latin typeface="Aller"/>
                <a:cs typeface="Aller"/>
              </a:rPr>
              <a:t>legs.</a:t>
            </a:r>
          </a:p>
        </p:txBody>
      </p:sp>
      <p:pic>
        <p:nvPicPr>
          <p:cNvPr id="20" name="Image 19" descr="Capture d’écran 2020-06-04 à 10.39.18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845" r="15535" b="57954"/>
          <a:stretch/>
        </p:blipFill>
        <p:spPr>
          <a:xfrm>
            <a:off x="157585" y="5294633"/>
            <a:ext cx="529150" cy="561761"/>
          </a:xfrm>
          <a:prstGeom prst="rect">
            <a:avLst/>
          </a:prstGeom>
        </p:spPr>
      </p:pic>
      <p:sp>
        <p:nvSpPr>
          <p:cNvPr id="21" name="ZoneTexte 20"/>
          <p:cNvSpPr txBox="1"/>
          <p:nvPr/>
        </p:nvSpPr>
        <p:spPr>
          <a:xfrm>
            <a:off x="614168" y="5293322"/>
            <a:ext cx="8344083" cy="13547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GB" sz="2300" b="1" dirty="0" smtClean="0">
                <a:solidFill>
                  <a:srgbClr val="0000FF"/>
                </a:solidFill>
                <a:latin typeface="Aller"/>
                <a:cs typeface="Aller"/>
              </a:rPr>
              <a:t>They have a long, strong </a:t>
            </a:r>
            <a:r>
              <a:rPr lang="en-GB" sz="2300" b="1" dirty="0" smtClean="0">
                <a:solidFill>
                  <a:srgbClr val="FF6600"/>
                </a:solidFill>
                <a:latin typeface="Aller"/>
                <a:cs typeface="Aller"/>
              </a:rPr>
              <a:t>tail</a:t>
            </a:r>
            <a:r>
              <a:rPr lang="en-GB" sz="2300" b="1" dirty="0" smtClean="0">
                <a:solidFill>
                  <a:srgbClr val="0000FF"/>
                </a:solidFill>
                <a:latin typeface="Aller"/>
                <a:cs typeface="Aller"/>
              </a:rPr>
              <a:t> and </a:t>
            </a:r>
            <a:r>
              <a:rPr lang="en-GB" sz="2300" b="1" dirty="0" smtClean="0">
                <a:solidFill>
                  <a:srgbClr val="FF6600"/>
                </a:solidFill>
                <a:latin typeface="Aller"/>
                <a:cs typeface="Aller"/>
              </a:rPr>
              <a:t>huge</a:t>
            </a:r>
            <a:r>
              <a:rPr lang="en-GB" sz="2300" b="1" dirty="0" smtClean="0">
                <a:solidFill>
                  <a:srgbClr val="0000FF"/>
                </a:solidFill>
                <a:latin typeface="Aller"/>
                <a:cs typeface="Aller"/>
              </a:rPr>
              <a:t> (= giant) feet. </a:t>
            </a:r>
          </a:p>
          <a:p>
            <a:pPr>
              <a:lnSpc>
                <a:spcPct val="120000"/>
              </a:lnSpc>
            </a:pPr>
            <a:r>
              <a:rPr lang="en-GB" sz="2300" b="1" dirty="0" smtClean="0">
                <a:solidFill>
                  <a:srgbClr val="0000FF"/>
                </a:solidFill>
                <a:latin typeface="Aller"/>
                <a:cs typeface="Aller"/>
              </a:rPr>
              <a:t>They use them to kick their opponents or beat on the ground </a:t>
            </a:r>
          </a:p>
          <a:p>
            <a:pPr>
              <a:lnSpc>
                <a:spcPct val="120000"/>
              </a:lnSpc>
            </a:pPr>
            <a:r>
              <a:rPr lang="en-GB" sz="2300" b="1" dirty="0" smtClean="0">
                <a:solidFill>
                  <a:srgbClr val="0000FF"/>
                </a:solidFill>
                <a:latin typeface="Aller"/>
                <a:cs typeface="Aller"/>
              </a:rPr>
              <a:t>when </a:t>
            </a:r>
            <a:r>
              <a:rPr lang="en-GB" sz="2300" b="1" dirty="0" smtClean="0">
                <a:solidFill>
                  <a:srgbClr val="008000"/>
                </a:solidFill>
                <a:latin typeface="Aller"/>
                <a:cs typeface="Aller"/>
              </a:rPr>
              <a:t>there is </a:t>
            </a:r>
            <a:r>
              <a:rPr lang="en-GB" sz="2300" b="1" dirty="0" smtClean="0">
                <a:solidFill>
                  <a:srgbClr val="0000FF"/>
                </a:solidFill>
                <a:latin typeface="Aller"/>
                <a:cs typeface="Aller"/>
              </a:rPr>
              <a:t>danger.</a:t>
            </a:r>
          </a:p>
        </p:txBody>
      </p:sp>
    </p:spTree>
    <p:extLst>
      <p:ext uri="{BB962C8B-B14F-4D97-AF65-F5344CB8AC3E}">
        <p14:creationId xmlns:p14="http://schemas.microsoft.com/office/powerpoint/2010/main" val="4205385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jeunes-intelligents-jouant-jeu-televise-illustration-dessin-anime_53562-646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385" y="1130861"/>
            <a:ext cx="7238040" cy="46480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pSp>
        <p:nvGrpSpPr>
          <p:cNvPr id="7" name="Grouper 6"/>
          <p:cNvGrpSpPr/>
          <p:nvPr/>
        </p:nvGrpSpPr>
        <p:grpSpPr>
          <a:xfrm>
            <a:off x="2257705" y="11758"/>
            <a:ext cx="4715311" cy="1015663"/>
            <a:chOff x="2257705" y="11758"/>
            <a:chExt cx="4715311" cy="1015663"/>
          </a:xfrm>
        </p:grpSpPr>
        <p:sp>
          <p:nvSpPr>
            <p:cNvPr id="5" name="Rectangle à coins arrondis 4"/>
            <p:cNvSpPr/>
            <p:nvPr/>
          </p:nvSpPr>
          <p:spPr>
            <a:xfrm>
              <a:off x="2257705" y="152857"/>
              <a:ext cx="4715311" cy="787803"/>
            </a:xfrm>
            <a:prstGeom prst="roundRect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ZoneTexte 5"/>
            <p:cNvSpPr txBox="1"/>
            <p:nvPr/>
          </p:nvSpPr>
          <p:spPr>
            <a:xfrm>
              <a:off x="2363538" y="11758"/>
              <a:ext cx="454057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6000" dirty="0" smtClean="0">
                  <a:latin typeface="Chelsea Market"/>
                  <a:cs typeface="Chelsea Market"/>
                </a:rPr>
                <a:t>QUIZ TIME !</a:t>
              </a:r>
              <a:endParaRPr lang="fr-FR" sz="6000" dirty="0">
                <a:latin typeface="Chelsea Market"/>
                <a:cs typeface="Chelsea Marke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90308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xmlns:p14="http://schemas.microsoft.com/office/powerpoint/2010/main" spd="slow">
        <p:checker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à coins arrondis 20"/>
          <p:cNvSpPr/>
          <p:nvPr/>
        </p:nvSpPr>
        <p:spPr>
          <a:xfrm>
            <a:off x="4738830" y="4350102"/>
            <a:ext cx="4103849" cy="198714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à coins arrondis 19"/>
          <p:cNvSpPr/>
          <p:nvPr/>
        </p:nvSpPr>
        <p:spPr>
          <a:xfrm>
            <a:off x="4738830" y="2210558"/>
            <a:ext cx="4103849" cy="198714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à coins arrondis 18"/>
          <p:cNvSpPr/>
          <p:nvPr/>
        </p:nvSpPr>
        <p:spPr>
          <a:xfrm>
            <a:off x="235178" y="4350102"/>
            <a:ext cx="4103849" cy="1987144"/>
          </a:xfrm>
          <a:prstGeom prst="roundRect">
            <a:avLst/>
          </a:prstGeom>
          <a:solidFill>
            <a:srgbClr val="FFFF00"/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à coins arrondis 17"/>
          <p:cNvSpPr/>
          <p:nvPr/>
        </p:nvSpPr>
        <p:spPr>
          <a:xfrm>
            <a:off x="235178" y="2210558"/>
            <a:ext cx="4103849" cy="198714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er 5"/>
          <p:cNvGrpSpPr/>
          <p:nvPr/>
        </p:nvGrpSpPr>
        <p:grpSpPr>
          <a:xfrm>
            <a:off x="3129707" y="117609"/>
            <a:ext cx="2927962" cy="482088"/>
            <a:chOff x="3057309" y="364506"/>
            <a:chExt cx="2927962" cy="482088"/>
          </a:xfrm>
        </p:grpSpPr>
        <p:sp>
          <p:nvSpPr>
            <p:cNvPr id="4" name="Rectangle à coins arrondis 3"/>
            <p:cNvSpPr/>
            <p:nvPr/>
          </p:nvSpPr>
          <p:spPr>
            <a:xfrm>
              <a:off x="3057309" y="364506"/>
              <a:ext cx="2927962" cy="482088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3551182" y="376264"/>
              <a:ext cx="19420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2400" dirty="0" smtClean="0">
                  <a:solidFill>
                    <a:schemeClr val="bg1"/>
                  </a:solidFill>
                  <a:latin typeface="Chelsea Market"/>
                  <a:cs typeface="Chelsea Market"/>
                </a:rPr>
                <a:t>QUESTION 1</a:t>
              </a:r>
              <a:endParaRPr lang="fr-FR" sz="2400" dirty="0">
                <a:solidFill>
                  <a:schemeClr val="bg1"/>
                </a:solidFill>
                <a:latin typeface="Chelsea Market"/>
                <a:cs typeface="Chelsea Market"/>
              </a:endParaRPr>
            </a:p>
          </p:txBody>
        </p:sp>
      </p:grpSp>
      <p:pic>
        <p:nvPicPr>
          <p:cNvPr id="7" name="Image 6" descr="epicentrofestival-up-time-for-analyzing-new-data-save-time-clipart-15pv3s96w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6678" y="94093"/>
            <a:ext cx="950626" cy="9292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35178" y="1187597"/>
            <a:ext cx="8607501" cy="551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258696" y="1222877"/>
            <a:ext cx="856046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500" dirty="0" smtClean="0">
                <a:latin typeface="Chelsea Market"/>
                <a:cs typeface="Chelsea Market"/>
              </a:rPr>
              <a:t>HOW MANY KANGAROOS ARE THERE IN AUSTRALIA ?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670257" y="2818686"/>
            <a:ext cx="32380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>
                <a:latin typeface="Chelsea Market"/>
                <a:cs typeface="Chelsea Market"/>
              </a:rPr>
              <a:t>THIRTY-FIVE</a:t>
            </a:r>
            <a:endParaRPr lang="fr-FR" sz="4400" dirty="0">
              <a:latin typeface="Chelsea Market"/>
              <a:cs typeface="Chelsea Market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5385104" y="2818686"/>
            <a:ext cx="275633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>
                <a:latin typeface="Chelsea Market"/>
                <a:cs typeface="Chelsea Market"/>
              </a:rPr>
              <a:t>FIFTY-FIVE</a:t>
            </a:r>
            <a:endParaRPr lang="fr-FR" sz="4400" dirty="0">
              <a:latin typeface="Chelsea Market"/>
              <a:cs typeface="Chelsea Market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822657" y="4958231"/>
            <a:ext cx="283898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>
                <a:latin typeface="Chelsea Market"/>
                <a:cs typeface="Chelsea Market"/>
              </a:rPr>
              <a:t>SIXTY-FIVE</a:t>
            </a:r>
            <a:endParaRPr lang="fr-FR" sz="4400" dirty="0">
              <a:latin typeface="Chelsea Market"/>
              <a:cs typeface="Chelsea Market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4891229" y="4958231"/>
            <a:ext cx="379392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>
                <a:latin typeface="Chelsea Market"/>
                <a:cs typeface="Chelsea Market"/>
              </a:rPr>
              <a:t>SEVENTY-FIVE</a:t>
            </a:r>
            <a:endParaRPr lang="fr-FR" sz="4400" dirty="0">
              <a:latin typeface="Chelsea Market"/>
              <a:cs typeface="Chelsea Market"/>
            </a:endParaRPr>
          </a:p>
        </p:txBody>
      </p:sp>
      <p:pic>
        <p:nvPicPr>
          <p:cNvPr id="24" name="Image 23" descr="unnam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1732" y="1762360"/>
            <a:ext cx="1253065" cy="1253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059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0" grpId="0" animBg="1"/>
      <p:bldP spid="19" grpId="0" animBg="1"/>
      <p:bldP spid="18" grpId="0" animBg="1"/>
      <p:bldP spid="14" grpId="0"/>
      <p:bldP spid="15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à coins arrondis 20"/>
          <p:cNvSpPr/>
          <p:nvPr/>
        </p:nvSpPr>
        <p:spPr>
          <a:xfrm>
            <a:off x="4738830" y="4350102"/>
            <a:ext cx="4103849" cy="198714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à coins arrondis 19"/>
          <p:cNvSpPr/>
          <p:nvPr/>
        </p:nvSpPr>
        <p:spPr>
          <a:xfrm>
            <a:off x="4738830" y="2210558"/>
            <a:ext cx="4103849" cy="198714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à coins arrondis 18"/>
          <p:cNvSpPr/>
          <p:nvPr/>
        </p:nvSpPr>
        <p:spPr>
          <a:xfrm>
            <a:off x="235178" y="4350102"/>
            <a:ext cx="4103849" cy="1987144"/>
          </a:xfrm>
          <a:prstGeom prst="roundRect">
            <a:avLst/>
          </a:prstGeom>
          <a:solidFill>
            <a:srgbClr val="FFFF00"/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à coins arrondis 17"/>
          <p:cNvSpPr/>
          <p:nvPr/>
        </p:nvSpPr>
        <p:spPr>
          <a:xfrm>
            <a:off x="235178" y="2210558"/>
            <a:ext cx="4103849" cy="198714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er 5"/>
          <p:cNvGrpSpPr/>
          <p:nvPr/>
        </p:nvGrpSpPr>
        <p:grpSpPr>
          <a:xfrm>
            <a:off x="3129707" y="117609"/>
            <a:ext cx="2927962" cy="482088"/>
            <a:chOff x="3057309" y="364506"/>
            <a:chExt cx="2927962" cy="482088"/>
          </a:xfrm>
        </p:grpSpPr>
        <p:sp>
          <p:nvSpPr>
            <p:cNvPr id="4" name="Rectangle à coins arrondis 3"/>
            <p:cNvSpPr/>
            <p:nvPr/>
          </p:nvSpPr>
          <p:spPr>
            <a:xfrm>
              <a:off x="3057309" y="364506"/>
              <a:ext cx="2927962" cy="482088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3506999" y="376264"/>
              <a:ext cx="20304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2400" dirty="0" smtClean="0">
                  <a:solidFill>
                    <a:schemeClr val="bg1"/>
                  </a:solidFill>
                  <a:latin typeface="Chelsea Market"/>
                  <a:cs typeface="Chelsea Market"/>
                </a:rPr>
                <a:t>QUESTION 2</a:t>
              </a:r>
              <a:endParaRPr lang="fr-FR" sz="2400" dirty="0">
                <a:solidFill>
                  <a:schemeClr val="bg1"/>
                </a:solidFill>
                <a:latin typeface="Chelsea Market"/>
                <a:cs typeface="Chelsea Market"/>
              </a:endParaRPr>
            </a:p>
          </p:txBody>
        </p:sp>
      </p:grpSp>
      <p:pic>
        <p:nvPicPr>
          <p:cNvPr id="7" name="Image 6" descr="epicentrofestival-up-time-for-analyzing-new-data-save-time-clipart-15pv3s96w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6678" y="94093"/>
            <a:ext cx="950626" cy="9292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35178" y="1187597"/>
            <a:ext cx="8607501" cy="551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258696" y="1222877"/>
            <a:ext cx="8560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Chelsea Market"/>
                <a:cs typeface="Chelsea Market"/>
              </a:rPr>
              <a:t>WHY ARE KANGAROOS MARSUPIALS ?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38531" y="2632785"/>
            <a:ext cx="375856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dirty="0" smtClean="0">
                <a:latin typeface="Chelsea Market"/>
                <a:cs typeface="Chelsea Market"/>
              </a:rPr>
              <a:t>BECAUSE </a:t>
            </a:r>
          </a:p>
          <a:p>
            <a:pPr algn="ctr"/>
            <a:r>
              <a:rPr lang="fr-FR" sz="3200" dirty="0" smtClean="0">
                <a:latin typeface="Chelsea Market"/>
                <a:cs typeface="Chelsea Market"/>
              </a:rPr>
              <a:t>THEY HAVE A TAIL</a:t>
            </a:r>
            <a:endParaRPr lang="fr-FR" sz="3200" dirty="0">
              <a:latin typeface="Chelsea Market"/>
              <a:cs typeface="Chelsea Market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5055933" y="2676523"/>
            <a:ext cx="344236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dirty="0" smtClean="0">
                <a:latin typeface="Chelsea Market"/>
                <a:cs typeface="Chelsea Market"/>
              </a:rPr>
              <a:t>BECAUSE </a:t>
            </a:r>
          </a:p>
          <a:p>
            <a:pPr algn="ctr"/>
            <a:r>
              <a:rPr lang="fr-FR" sz="3200" dirty="0" smtClean="0">
                <a:latin typeface="Chelsea Market"/>
                <a:cs typeface="Chelsea Market"/>
              </a:rPr>
              <a:t>THEY CAN JUMP</a:t>
            </a:r>
            <a:endParaRPr lang="fr-FR" sz="3200" dirty="0">
              <a:latin typeface="Chelsea Market"/>
              <a:cs typeface="Chelsea Market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218058" y="4603134"/>
            <a:ext cx="413446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000" dirty="0" smtClean="0">
                <a:latin typeface="Chelsea Market"/>
                <a:cs typeface="Chelsea Market"/>
              </a:rPr>
              <a:t>BECAUSE </a:t>
            </a:r>
          </a:p>
          <a:p>
            <a:pPr algn="ctr"/>
            <a:r>
              <a:rPr lang="fr-FR" sz="3000" dirty="0" smtClean="0">
                <a:latin typeface="Chelsea Market"/>
                <a:cs typeface="Chelsea Market"/>
              </a:rPr>
              <a:t>THE BABIES DEVELOP </a:t>
            </a:r>
          </a:p>
          <a:p>
            <a:pPr algn="ctr"/>
            <a:r>
              <a:rPr lang="fr-FR" sz="3000" dirty="0" smtClean="0">
                <a:latin typeface="Chelsea Market"/>
                <a:cs typeface="Chelsea Market"/>
              </a:rPr>
              <a:t>IN A POUCH</a:t>
            </a:r>
            <a:endParaRPr lang="fr-FR" sz="3000" dirty="0">
              <a:latin typeface="Chelsea Market"/>
              <a:cs typeface="Chelsea Market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5124725" y="4787869"/>
            <a:ext cx="336181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dirty="0" smtClean="0">
                <a:latin typeface="Chelsea Market"/>
                <a:cs typeface="Chelsea Market"/>
              </a:rPr>
              <a:t>BECAUSE </a:t>
            </a:r>
          </a:p>
          <a:p>
            <a:pPr algn="ctr"/>
            <a:r>
              <a:rPr lang="fr-FR" sz="3200" dirty="0" smtClean="0">
                <a:latin typeface="Chelsea Market"/>
                <a:cs typeface="Chelsea Market"/>
              </a:rPr>
              <a:t>THEY LIKE MEAT</a:t>
            </a:r>
          </a:p>
        </p:txBody>
      </p:sp>
      <p:pic>
        <p:nvPicPr>
          <p:cNvPr id="24" name="Image 23" descr="unnam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72" y="4221218"/>
            <a:ext cx="1022954" cy="1022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199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0" grpId="0" animBg="1"/>
      <p:bldP spid="19" grpId="0" animBg="1"/>
      <p:bldP spid="18" grpId="0" animBg="1"/>
      <p:bldP spid="14" grpId="0"/>
      <p:bldP spid="15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à coins arrondis 20"/>
          <p:cNvSpPr/>
          <p:nvPr/>
        </p:nvSpPr>
        <p:spPr>
          <a:xfrm>
            <a:off x="4738830" y="4350102"/>
            <a:ext cx="4103849" cy="198714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à coins arrondis 19"/>
          <p:cNvSpPr/>
          <p:nvPr/>
        </p:nvSpPr>
        <p:spPr>
          <a:xfrm>
            <a:off x="4738830" y="2210558"/>
            <a:ext cx="4103849" cy="198714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à coins arrondis 18"/>
          <p:cNvSpPr/>
          <p:nvPr/>
        </p:nvSpPr>
        <p:spPr>
          <a:xfrm>
            <a:off x="235178" y="4350102"/>
            <a:ext cx="4103849" cy="1987144"/>
          </a:xfrm>
          <a:prstGeom prst="roundRect">
            <a:avLst/>
          </a:prstGeom>
          <a:solidFill>
            <a:srgbClr val="FFFF00"/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à coins arrondis 17"/>
          <p:cNvSpPr/>
          <p:nvPr/>
        </p:nvSpPr>
        <p:spPr>
          <a:xfrm>
            <a:off x="235178" y="2210558"/>
            <a:ext cx="4103849" cy="198714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FFFFFF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er 5"/>
          <p:cNvGrpSpPr/>
          <p:nvPr/>
        </p:nvGrpSpPr>
        <p:grpSpPr>
          <a:xfrm>
            <a:off x="3129707" y="117609"/>
            <a:ext cx="2927962" cy="482088"/>
            <a:chOff x="3057309" y="364506"/>
            <a:chExt cx="2927962" cy="482088"/>
          </a:xfrm>
        </p:grpSpPr>
        <p:sp>
          <p:nvSpPr>
            <p:cNvPr id="4" name="Rectangle à coins arrondis 3"/>
            <p:cNvSpPr/>
            <p:nvPr/>
          </p:nvSpPr>
          <p:spPr>
            <a:xfrm>
              <a:off x="3057309" y="364506"/>
              <a:ext cx="2927962" cy="482088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3507600" y="376264"/>
              <a:ext cx="20292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2400" dirty="0" smtClean="0">
                  <a:solidFill>
                    <a:schemeClr val="bg1"/>
                  </a:solidFill>
                  <a:latin typeface="Chelsea Market"/>
                  <a:cs typeface="Chelsea Market"/>
                </a:rPr>
                <a:t>QUESTION 3</a:t>
              </a:r>
              <a:endParaRPr lang="fr-FR" sz="2400" dirty="0">
                <a:solidFill>
                  <a:schemeClr val="bg1"/>
                </a:solidFill>
                <a:latin typeface="Chelsea Market"/>
                <a:cs typeface="Chelsea Market"/>
              </a:endParaRPr>
            </a:p>
          </p:txBody>
        </p:sp>
      </p:grpSp>
      <p:pic>
        <p:nvPicPr>
          <p:cNvPr id="7" name="Image 6" descr="epicentrofestival-up-time-for-analyzing-new-data-save-time-clipart-15pv3s96w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6678" y="94093"/>
            <a:ext cx="950626" cy="9292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35178" y="1187597"/>
            <a:ext cx="8607501" cy="551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258696" y="1211119"/>
            <a:ext cx="8560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Chelsea Market"/>
                <a:cs typeface="Chelsea Market"/>
              </a:rPr>
              <a:t>HOW TALL ARE KANGAROOS ?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916149" y="2925173"/>
            <a:ext cx="81745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dirty="0" smtClean="0">
                <a:latin typeface="Chelsea Market"/>
                <a:cs typeface="Chelsea Market"/>
              </a:rPr>
              <a:t>2m</a:t>
            </a:r>
            <a:endParaRPr lang="fr-FR" sz="3200" dirty="0">
              <a:latin typeface="Chelsea Market"/>
              <a:cs typeface="Chelsea Market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433988" y="2932573"/>
            <a:ext cx="81584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dirty="0" smtClean="0">
                <a:latin typeface="Chelsea Market"/>
                <a:cs typeface="Chelsea Market"/>
              </a:rPr>
              <a:t>3m</a:t>
            </a:r>
            <a:endParaRPr lang="fr-FR" sz="3200" dirty="0">
              <a:latin typeface="Chelsea Market"/>
              <a:cs typeface="Chelsea Market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1895776" y="5083888"/>
            <a:ext cx="77902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000" dirty="0" smtClean="0">
                <a:latin typeface="Chelsea Market"/>
                <a:cs typeface="Chelsea Market"/>
              </a:rPr>
              <a:t>4m</a:t>
            </a:r>
            <a:endParaRPr lang="fr-FR" sz="3000" dirty="0">
              <a:latin typeface="Chelsea Market"/>
              <a:cs typeface="Chelsea Market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6459509" y="5080257"/>
            <a:ext cx="81384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dirty="0" smtClean="0">
                <a:latin typeface="Chelsea Market"/>
                <a:cs typeface="Chelsea Market"/>
              </a:rPr>
              <a:t>5m</a:t>
            </a:r>
          </a:p>
        </p:txBody>
      </p:sp>
      <p:pic>
        <p:nvPicPr>
          <p:cNvPr id="24" name="Image 23" descr="unnam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08" y="2128250"/>
            <a:ext cx="1022954" cy="1022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957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0" grpId="0" animBg="1"/>
      <p:bldP spid="19" grpId="0" animBg="1"/>
      <p:bldP spid="18" grpId="0" animBg="1"/>
      <p:bldP spid="14" grpId="0"/>
      <p:bldP spid="15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319</Words>
  <Application>Microsoft Macintosh PowerPoint</Application>
  <PresentationFormat>Présentation à l'écran (4:3)</PresentationFormat>
  <Paragraphs>82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Beaubreuil</dc:creator>
  <cp:lastModifiedBy>Isabelle Beaubreuil</cp:lastModifiedBy>
  <cp:revision>44</cp:revision>
  <dcterms:created xsi:type="dcterms:W3CDTF">2020-06-08T14:50:50Z</dcterms:created>
  <dcterms:modified xsi:type="dcterms:W3CDTF">2020-06-11T13:35:23Z</dcterms:modified>
</cp:coreProperties>
</file>